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63" r:id="rId13"/>
    <p:sldId id="262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.wmf"/><Relationship Id="rId7" Type="http://schemas.openxmlformats.org/officeDocument/2006/relationships/image" Target="../media/image13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8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03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1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45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9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97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61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4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87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2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E8D29-985C-4E34-9587-51484CC9BA71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A1E5B-3F98-4B8E-B38D-7A70CB4A4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7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4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4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8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23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.wmf"/><Relationship Id="rId20" Type="http://schemas.openxmlformats.org/officeDocument/2006/relationships/image" Target="../media/image24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19.wmf"/><Relationship Id="rId19" Type="http://schemas.openxmlformats.org/officeDocument/2006/relationships/oleObject" Target="../embeddings/oleObject27.bin"/><Relationship Id="rId4" Type="http://schemas.openxmlformats.org/officeDocument/2006/relationships/image" Target="../media/image16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3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3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4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/>
              <a:t>Электромагнитные поля и волны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Практическое занятие №</a:t>
            </a:r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208912" cy="345638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РАСЧЕТ ПАРАМЕТРОВ ОБЪЕМНЫХ РЕЗОНАТОРОВ ВОЛНОВОДНОГО ТИПА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09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pPr marL="0" indent="0" algn="r">
              <a:buNone/>
            </a:pPr>
            <a:endParaRPr lang="ru-RU" sz="2700" dirty="0"/>
          </a:p>
          <a:p>
            <a:pPr marL="0" indent="0" algn="r">
              <a:buNone/>
            </a:pPr>
            <a:r>
              <a:rPr lang="ru-RU" sz="2700" dirty="0" smtClean="0"/>
              <a:t>ГГц</a:t>
            </a:r>
          </a:p>
          <a:p>
            <a:pPr marL="0" indent="0" algn="just">
              <a:buNone/>
            </a:pPr>
            <a:r>
              <a:rPr lang="ru-RU" sz="2700" dirty="0"/>
              <a:t>Для расчета добротности объемного резонатора необходимо найти поверхностное сопротивление </a:t>
            </a:r>
            <a:r>
              <a:rPr lang="en-US" sz="2700" dirty="0" err="1" smtClean="0"/>
              <a:t>R</a:t>
            </a:r>
            <a:r>
              <a:rPr lang="en-US" sz="2700" baseline="-25000" dirty="0" err="1" smtClean="0"/>
              <a:t>s</a:t>
            </a:r>
            <a:endParaRPr lang="en-US" sz="2700" baseline="-25000" dirty="0" smtClean="0"/>
          </a:p>
          <a:p>
            <a:pPr marL="0" indent="0" algn="just">
              <a:buNone/>
            </a:pPr>
            <a:endParaRPr lang="en-US" sz="2700" baseline="-25000" dirty="0"/>
          </a:p>
          <a:p>
            <a:pPr marL="0" indent="0" algn="just">
              <a:buNone/>
            </a:pPr>
            <a:endParaRPr lang="en-US" sz="2700" baseline="-25000" dirty="0" smtClean="0"/>
          </a:p>
          <a:p>
            <a:r>
              <a:rPr lang="ru-RU" sz="2700" dirty="0"/>
              <a:t>На основании соотношений (6.6) и (6.8) добротность резонатора</a:t>
            </a:r>
          </a:p>
          <a:p>
            <a:r>
              <a:rPr lang="ru-RU" sz="2700" dirty="0"/>
              <a:t> </a:t>
            </a:r>
          </a:p>
          <a:p>
            <a:r>
              <a:rPr lang="ru-RU" sz="2700" dirty="0"/>
              <a:t>.</a:t>
            </a:r>
          </a:p>
          <a:p>
            <a:r>
              <a:rPr lang="ru-RU" sz="2700" dirty="0"/>
              <a:t>	Полоса пропускания резонатора определяется по соотношению (6.11)</a:t>
            </a:r>
          </a:p>
          <a:p>
            <a:r>
              <a:rPr lang="ru-RU" sz="2800" dirty="0"/>
              <a:t>.</a:t>
            </a:r>
          </a:p>
          <a:p>
            <a:pPr marL="0" indent="0" algn="just">
              <a:buNone/>
            </a:pPr>
            <a:endParaRPr lang="ru-RU" sz="2700" baseline="-25000" dirty="0"/>
          </a:p>
          <a:p>
            <a:pPr marL="0" indent="0" algn="just">
              <a:buNone/>
            </a:pPr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769375"/>
              </p:ext>
            </p:extLst>
          </p:nvPr>
        </p:nvGraphicFramePr>
        <p:xfrm>
          <a:off x="3419872" y="620688"/>
          <a:ext cx="324715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9" name="Формула" r:id="rId3" imgW="2273300" imgH="508000" progId="Equation.3">
                  <p:embed/>
                </p:oleObj>
              </mc:Choice>
              <mc:Fallback>
                <p:oleObj name="Формула" r:id="rId3" imgW="22733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620688"/>
                        <a:ext cx="3247153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92302"/>
              </p:ext>
            </p:extLst>
          </p:nvPr>
        </p:nvGraphicFramePr>
        <p:xfrm>
          <a:off x="2178793" y="2132856"/>
          <a:ext cx="478641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0" name="Формула" r:id="rId5" imgW="3225800" imgH="482600" progId="Equation.3">
                  <p:embed/>
                </p:oleObj>
              </mc:Choice>
              <mc:Fallback>
                <p:oleObj name="Формула" r:id="rId5" imgW="3225800" imgH="482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793" y="2132856"/>
                        <a:ext cx="4786414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869532"/>
              </p:ext>
            </p:extLst>
          </p:nvPr>
        </p:nvGraphicFramePr>
        <p:xfrm>
          <a:off x="2051720" y="3501008"/>
          <a:ext cx="6143183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1" name="Формула" r:id="rId7" imgW="5003800" imgH="762000" progId="Equation.3">
                  <p:embed/>
                </p:oleObj>
              </mc:Choice>
              <mc:Fallback>
                <p:oleObj name="Формула" r:id="rId7" imgW="5003800" imgH="762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501008"/>
                        <a:ext cx="6143183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577873"/>
              </p:ext>
            </p:extLst>
          </p:nvPr>
        </p:nvGraphicFramePr>
        <p:xfrm>
          <a:off x="2498169" y="5517232"/>
          <a:ext cx="4147661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2" name="Формула" r:id="rId9" imgW="2743200" imgH="520700" progId="Equation.3">
                  <p:embed/>
                </p:oleObj>
              </mc:Choice>
              <mc:Fallback>
                <p:oleObj name="Формула" r:id="rId9" imgW="2743200" imgH="520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169" y="5517232"/>
                        <a:ext cx="4147661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445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pPr algn="just"/>
            <a:r>
              <a:rPr lang="ru-RU" sz="2800" dirty="0"/>
              <a:t>	3. Вычислить первые три резонансные частоты для цилиндрического резонатора перспективного диспетчерского радиолокатора диаметром </a:t>
            </a:r>
            <a:r>
              <a:rPr lang="en-US" sz="2800" dirty="0" smtClean="0"/>
              <a:t>d=6</a:t>
            </a:r>
            <a:r>
              <a:rPr lang="ru-RU" sz="2800" dirty="0" smtClean="0"/>
              <a:t> </a:t>
            </a:r>
            <a:r>
              <a:rPr lang="ru-RU" sz="2800" dirty="0"/>
              <a:t>см и </a:t>
            </a:r>
            <a:r>
              <a:rPr lang="en-US" sz="2800" i="1" dirty="0" smtClean="0"/>
              <a:t> l </a:t>
            </a:r>
            <a:r>
              <a:rPr lang="ru-RU" sz="2800" dirty="0" smtClean="0"/>
              <a:t>длиной  </a:t>
            </a:r>
            <a:r>
              <a:rPr lang="en-US" sz="2800" dirty="0" smtClean="0"/>
              <a:t> </a:t>
            </a:r>
            <a:r>
              <a:rPr lang="en-US" sz="2800" i="1" dirty="0" smtClean="0"/>
              <a:t>l=4</a:t>
            </a:r>
            <a:r>
              <a:rPr lang="ru-RU" sz="2800" dirty="0" smtClean="0"/>
              <a:t>см</a:t>
            </a:r>
            <a:r>
              <a:rPr lang="ru-RU" sz="2800" dirty="0"/>
              <a:t>.</a:t>
            </a:r>
          </a:p>
          <a:p>
            <a:pPr algn="just"/>
            <a:r>
              <a:rPr lang="ru-RU" sz="2800" dirty="0"/>
              <a:t>	</a:t>
            </a:r>
            <a:r>
              <a:rPr lang="ru-RU" sz="2800" u="sng" dirty="0"/>
              <a:t>Решение</a:t>
            </a:r>
            <a:endParaRPr lang="ru-RU" sz="2800" dirty="0"/>
          </a:p>
          <a:p>
            <a:pPr algn="just"/>
            <a:r>
              <a:rPr lang="ru-RU" sz="2800" dirty="0"/>
              <a:t>		Основным колебанием типа Е в цилиндрическом резонаторе является </a:t>
            </a:r>
            <a:r>
              <a:rPr lang="en-US" sz="2800" dirty="0" smtClean="0"/>
              <a:t>E</a:t>
            </a:r>
            <a:r>
              <a:rPr lang="en-US" sz="2800" baseline="-25000" dirty="0" smtClean="0"/>
              <a:t>010</a:t>
            </a:r>
            <a:r>
              <a:rPr lang="ru-RU" sz="2800" dirty="0" smtClean="0"/>
              <a:t> при</a:t>
            </a:r>
            <a:r>
              <a:rPr lang="en-US" sz="2800" dirty="0" smtClean="0"/>
              <a:t> m=0</a:t>
            </a:r>
            <a:r>
              <a:rPr lang="ru-RU" sz="2800" dirty="0" smtClean="0"/>
              <a:t> ,</a:t>
            </a:r>
            <a:r>
              <a:rPr lang="en-US" sz="2800" dirty="0" smtClean="0"/>
              <a:t>n=1</a:t>
            </a:r>
            <a:r>
              <a:rPr lang="ru-RU" sz="2800" dirty="0" smtClean="0"/>
              <a:t> ,</a:t>
            </a:r>
            <a:r>
              <a:rPr lang="en-US" sz="2800" dirty="0" smtClean="0"/>
              <a:t>p=0</a:t>
            </a:r>
            <a:r>
              <a:rPr lang="ru-RU" sz="2800" dirty="0" smtClean="0"/>
              <a:t>  </a:t>
            </a:r>
            <a:r>
              <a:rPr lang="ru-RU" sz="2800" dirty="0"/>
              <a:t>На основании соотношения (6.4) и таблицы 5.2</a:t>
            </a:r>
          </a:p>
          <a:p>
            <a:pPr marL="0" indent="0" algn="r">
              <a:buNone/>
            </a:pPr>
            <a:r>
              <a:rPr lang="ru-RU" sz="2800" dirty="0" smtClean="0"/>
              <a:t>.</a:t>
            </a:r>
            <a:endParaRPr lang="en-US" sz="2800" dirty="0" smtClean="0"/>
          </a:p>
          <a:p>
            <a:pPr marL="0" indent="0" algn="r">
              <a:buNone/>
            </a:pPr>
            <a:endParaRPr lang="ru-RU" sz="2800" dirty="0"/>
          </a:p>
          <a:p>
            <a:pPr algn="just"/>
            <a:r>
              <a:rPr lang="ru-RU" sz="2800" dirty="0"/>
              <a:t>	Для Н- колебания 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111</a:t>
            </a:r>
            <a:r>
              <a:rPr lang="ru-RU" sz="2800" dirty="0" smtClean="0"/>
              <a:t> </a:t>
            </a:r>
            <a:r>
              <a:rPr lang="ru-RU" sz="2800" dirty="0"/>
              <a:t>с резонансной частотой (на основании соотношения (6.5) и таблицы 5.1)</a:t>
            </a:r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772009"/>
              </p:ext>
            </p:extLst>
          </p:nvPr>
        </p:nvGraphicFramePr>
        <p:xfrm>
          <a:off x="1600274" y="4293096"/>
          <a:ext cx="651123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4" name="Формула" r:id="rId3" imgW="4622800" imgH="558800" progId="Equation.3">
                  <p:embed/>
                </p:oleObj>
              </mc:Choice>
              <mc:Fallback>
                <p:oleObj name="Формула" r:id="rId3" imgW="4622800" imgH="558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74" y="4293096"/>
                        <a:ext cx="6511232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055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endParaRPr lang="en-US" sz="2700" dirty="0" smtClean="0"/>
          </a:p>
          <a:p>
            <a:endParaRPr lang="en-US" sz="2700" dirty="0"/>
          </a:p>
          <a:p>
            <a:endParaRPr lang="en-US" sz="2700" dirty="0" smtClean="0"/>
          </a:p>
          <a:p>
            <a:endParaRPr lang="en-US" sz="2700" dirty="0"/>
          </a:p>
          <a:p>
            <a:endParaRPr lang="en-US" sz="2700" dirty="0" smtClean="0"/>
          </a:p>
          <a:p>
            <a:r>
              <a:rPr lang="ru-RU" sz="2800" dirty="0"/>
              <a:t>Далее аналогично для </a:t>
            </a:r>
            <a:r>
              <a:rPr lang="en-US" sz="2800" dirty="0" smtClean="0"/>
              <a:t>E</a:t>
            </a:r>
            <a:r>
              <a:rPr lang="en-US" sz="2800" baseline="-25000" dirty="0" smtClean="0"/>
              <a:t>110</a:t>
            </a:r>
          </a:p>
          <a:p>
            <a:endParaRPr lang="ru-RU" sz="2700" baseline="-250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975980"/>
              </p:ext>
            </p:extLst>
          </p:nvPr>
        </p:nvGraphicFramePr>
        <p:xfrm>
          <a:off x="2411760" y="404664"/>
          <a:ext cx="388157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4" name="Формула" r:id="rId3" imgW="2692400" imgH="596900" progId="Equation.3">
                  <p:embed/>
                </p:oleObj>
              </mc:Choice>
              <mc:Fallback>
                <p:oleObj name="Формула" r:id="rId3" imgW="2692400" imgH="596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04664"/>
                        <a:ext cx="3881574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590631"/>
              </p:ext>
            </p:extLst>
          </p:nvPr>
        </p:nvGraphicFramePr>
        <p:xfrm>
          <a:off x="1133886" y="1700808"/>
          <a:ext cx="6876227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5" name="Формула" r:id="rId5" imgW="4356100" imgH="635000" progId="Equation.3">
                  <p:embed/>
                </p:oleObj>
              </mc:Choice>
              <mc:Fallback>
                <p:oleObj name="Формула" r:id="rId5" imgW="4356100" imgH="635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886" y="1700808"/>
                        <a:ext cx="6876227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298303"/>
              </p:ext>
            </p:extLst>
          </p:nvPr>
        </p:nvGraphicFramePr>
        <p:xfrm>
          <a:off x="1259632" y="3356992"/>
          <a:ext cx="708851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6" name="Формула" r:id="rId7" imgW="4610100" imgH="558800" progId="Equation.3">
                  <p:embed/>
                </p:oleObj>
              </mc:Choice>
              <mc:Fallback>
                <p:oleObj name="Формула" r:id="rId7" imgW="4610100" imgH="558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356992"/>
                        <a:ext cx="7088516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056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r>
              <a:rPr lang="ru-RU" sz="2800" dirty="0"/>
              <a:t>4. Какую длину должен иметь цилиндрический объемный резонатор </a:t>
            </a:r>
            <a:r>
              <a:rPr lang="ru-RU" sz="2800" dirty="0" smtClean="0"/>
              <a:t>радиусом</a:t>
            </a:r>
            <a:r>
              <a:rPr lang="en-US" sz="2800" smtClean="0"/>
              <a:t> </a:t>
            </a:r>
            <a:r>
              <a:rPr lang="en-US" sz="2800" smtClean="0"/>
              <a:t>a=5</a:t>
            </a:r>
            <a:r>
              <a:rPr lang="ru-RU" sz="2800" dirty="0" smtClean="0"/>
              <a:t>  </a:t>
            </a:r>
            <a:r>
              <a:rPr lang="ru-RU" sz="2800" dirty="0"/>
              <a:t>см при условии существования в нем колебаний  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111</a:t>
            </a:r>
            <a:r>
              <a:rPr lang="ru-RU" sz="2800" dirty="0" smtClean="0"/>
              <a:t>и </a:t>
            </a:r>
            <a:r>
              <a:rPr lang="en-US" sz="2800" dirty="0" smtClean="0"/>
              <a:t>E</a:t>
            </a:r>
            <a:r>
              <a:rPr lang="en-US" sz="2800" baseline="-25000" dirty="0" smtClean="0"/>
              <a:t>110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/>
              <a:t>	</a:t>
            </a:r>
            <a:r>
              <a:rPr lang="ru-RU" sz="2800" u="sng" dirty="0"/>
              <a:t>Решение</a:t>
            </a:r>
            <a:endParaRPr lang="ru-RU" sz="2800" dirty="0"/>
          </a:p>
          <a:p>
            <a:r>
              <a:rPr lang="ru-RU" sz="2800" dirty="0"/>
              <a:t>	По условию задачи </a:t>
            </a:r>
          </a:p>
          <a:p>
            <a:pPr marL="0" indent="0" algn="r">
              <a:buNone/>
            </a:pPr>
            <a:r>
              <a:rPr lang="ru-RU" sz="2800" dirty="0"/>
              <a:t>.</a:t>
            </a:r>
          </a:p>
          <a:p>
            <a:r>
              <a:rPr lang="ru-RU" sz="2800" dirty="0"/>
              <a:t>	</a:t>
            </a:r>
            <a:endParaRPr lang="en-US" sz="2800" dirty="0" smtClean="0"/>
          </a:p>
          <a:p>
            <a:endParaRPr lang="en-US" sz="2800" dirty="0"/>
          </a:p>
          <a:p>
            <a:r>
              <a:rPr lang="ru-RU" sz="2800" dirty="0" smtClean="0"/>
              <a:t>Возведя </a:t>
            </a:r>
            <a:r>
              <a:rPr lang="ru-RU" sz="2800" dirty="0"/>
              <a:t>обе части в квадрат и сделав соответствующие преобразования, можно получить</a:t>
            </a:r>
          </a:p>
          <a:p>
            <a:endParaRPr lang="ru-RU" sz="2700" dirty="0"/>
          </a:p>
          <a:p>
            <a:r>
              <a:rPr lang="en-US" dirty="0" smtClean="0"/>
              <a:t>                                                                </a:t>
            </a:r>
            <a:r>
              <a:rPr lang="ru-RU" dirty="0" smtClean="0"/>
              <a:t>см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710033"/>
              </p:ext>
            </p:extLst>
          </p:nvPr>
        </p:nvGraphicFramePr>
        <p:xfrm>
          <a:off x="4572000" y="2636911"/>
          <a:ext cx="2108820" cy="546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8" name="Формула" r:id="rId3" imgW="1028254" imgH="266584" progId="Equation.3">
                  <p:embed/>
                </p:oleObj>
              </mc:Choice>
              <mc:Fallback>
                <p:oleObj name="Формула" r:id="rId3" imgW="1028254" imgH="26658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636911"/>
                        <a:ext cx="2108820" cy="5467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858605"/>
              </p:ext>
            </p:extLst>
          </p:nvPr>
        </p:nvGraphicFramePr>
        <p:xfrm>
          <a:off x="2771800" y="3212976"/>
          <a:ext cx="3868663" cy="910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9" name="Формула" r:id="rId5" imgW="3073400" imgH="723900" progId="Equation.3">
                  <p:embed/>
                </p:oleObj>
              </mc:Choice>
              <mc:Fallback>
                <p:oleObj name="Формула" r:id="rId5" imgW="3073400" imgH="723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212976"/>
                        <a:ext cx="3868663" cy="910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8066338"/>
              </p:ext>
            </p:extLst>
          </p:nvPr>
        </p:nvGraphicFramePr>
        <p:xfrm>
          <a:off x="1183014" y="5301208"/>
          <a:ext cx="5141586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0" name="Формула" r:id="rId7" imgW="3505200" imgH="635000" progId="Equation.3">
                  <p:embed/>
                </p:oleObj>
              </mc:Choice>
              <mc:Fallback>
                <p:oleObj name="Формула" r:id="rId7" imgW="3505200" imgH="635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3014" y="5301208"/>
                        <a:ext cx="5141586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252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/>
              <a:t>Контрольные вопросы:	</a:t>
            </a:r>
            <a:endParaRPr lang="ru-RU" sz="2800" dirty="0"/>
          </a:p>
          <a:p>
            <a:r>
              <a:rPr lang="ru-RU" sz="2800" dirty="0"/>
              <a:t>	1. Какие типы колебаний могут существовать в объемных резонаторах волноводных типов?</a:t>
            </a:r>
          </a:p>
          <a:p>
            <a:r>
              <a:rPr lang="ru-RU" sz="2800" dirty="0"/>
              <a:t>	2. Почему объемный резонатор может быть представлен моделью в виде бесконечного числа колебательных контуров с сосредоточенными па­раметрами?</a:t>
            </a:r>
          </a:p>
          <a:p>
            <a:r>
              <a:rPr lang="ru-RU" sz="2800" dirty="0"/>
              <a:t>	3. От каких факторов зависит добротность объемного резонатора?</a:t>
            </a:r>
          </a:p>
          <a:p>
            <a:r>
              <a:rPr lang="ru-RU" sz="2800" dirty="0"/>
              <a:t>	4. Какая резонансная частота является основной частотой объемного резонатора?</a:t>
            </a:r>
          </a:p>
          <a:p>
            <a:r>
              <a:rPr lang="ru-RU" sz="2800" dirty="0"/>
              <a:t>	5. Какой тип колебаний в объемном резонаторе называется простей­шим, а какой – основным?</a:t>
            </a:r>
          </a:p>
          <a:p>
            <a:r>
              <a:rPr lang="ru-RU" sz="2800" dirty="0"/>
              <a:t>	6. Как определить резонансную частоту в прямоугольных объемных резо­наторах?</a:t>
            </a:r>
          </a:p>
          <a:p>
            <a:r>
              <a:rPr lang="ru-RU" sz="2800" dirty="0"/>
              <a:t>	7. Как определить резонансную частоту в цилиндрических объемных резонаторах?</a:t>
            </a:r>
          </a:p>
          <a:p>
            <a:r>
              <a:rPr lang="ru-RU" sz="2800" dirty="0"/>
              <a:t>	8. Почему </a:t>
            </a:r>
            <a:r>
              <a:rPr lang="ru-RU" sz="2800" dirty="0" smtClean="0"/>
              <a:t>колебание</a:t>
            </a:r>
            <a:r>
              <a:rPr lang="en-US" sz="2800" dirty="0" smtClean="0"/>
              <a:t> E</a:t>
            </a:r>
            <a:r>
              <a:rPr lang="ru-RU" sz="2800" baseline="-25000" dirty="0" smtClean="0"/>
              <a:t>010</a:t>
            </a:r>
            <a:r>
              <a:rPr lang="ru-RU" sz="2800" dirty="0" smtClean="0"/>
              <a:t> </a:t>
            </a:r>
            <a:r>
              <a:rPr lang="ru-RU" sz="2800" dirty="0"/>
              <a:t>, являясь простейшим в цилиндрическом объ­емном резонаторе, практически не используется?</a:t>
            </a:r>
          </a:p>
          <a:p>
            <a:r>
              <a:rPr lang="ru-RU" sz="2800" dirty="0"/>
              <a:t>	9. Какое из Е- колебаний наиболее часто используется в цилиндрическом объемном резо­наторе?</a:t>
            </a:r>
          </a:p>
          <a:p>
            <a:r>
              <a:rPr lang="ru-RU" sz="2800" dirty="0"/>
              <a:t>	10. Какие существуют методы настройки и возбуждения объемных резо­наторов?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5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r>
              <a:rPr lang="ru-RU" sz="2700" b="1" i="1" dirty="0"/>
              <a:t>Основные расчетные формулы:</a:t>
            </a:r>
            <a:endParaRPr lang="ru-RU" sz="2700" dirty="0"/>
          </a:p>
          <a:p>
            <a:r>
              <a:rPr lang="ru-RU" sz="2700" dirty="0" smtClean="0"/>
              <a:t>1</a:t>
            </a:r>
            <a:r>
              <a:rPr lang="ru-RU" sz="2700" dirty="0"/>
              <a:t>. Резонансная частота и длина собственных колебаний типа </a:t>
            </a:r>
            <a:r>
              <a:rPr lang="en-US" sz="2700" dirty="0" smtClean="0"/>
              <a:t>        </a:t>
            </a:r>
            <a:r>
              <a:rPr lang="ru-RU" sz="2700" dirty="0" smtClean="0"/>
              <a:t> </a:t>
            </a:r>
            <a:r>
              <a:rPr lang="ru-RU" sz="2700" dirty="0"/>
              <a:t>и  </a:t>
            </a:r>
            <a:r>
              <a:rPr lang="en-US" sz="2700" dirty="0" smtClean="0"/>
              <a:t>       </a:t>
            </a:r>
            <a:r>
              <a:rPr lang="ru-RU" sz="2700" dirty="0" smtClean="0"/>
              <a:t>в </a:t>
            </a:r>
            <a:r>
              <a:rPr lang="ru-RU" sz="2700" dirty="0"/>
              <a:t>прямоугольном объемном резонаторе</a:t>
            </a:r>
          </a:p>
          <a:p>
            <a:pPr marL="0" indent="0" algn="r">
              <a:buNone/>
            </a:pPr>
            <a:r>
              <a:rPr lang="ru-RU" sz="2700" dirty="0"/>
              <a:t>,	</a:t>
            </a:r>
            <a:r>
              <a:rPr lang="ru-RU" sz="2700" dirty="0" smtClean="0"/>
              <a:t> (</a:t>
            </a:r>
            <a:r>
              <a:rPr lang="ru-RU" sz="2700" dirty="0"/>
              <a:t>6.1</a:t>
            </a:r>
            <a:r>
              <a:rPr lang="ru-RU" sz="2700" dirty="0" smtClean="0"/>
              <a:t>)</a:t>
            </a:r>
            <a:endParaRPr lang="en-US" sz="2700" dirty="0" smtClean="0"/>
          </a:p>
          <a:p>
            <a:pPr marL="0" indent="0" algn="r">
              <a:buNone/>
            </a:pPr>
            <a:endParaRPr lang="en-US" sz="2700" dirty="0" smtClean="0"/>
          </a:p>
          <a:p>
            <a:pPr marL="0" indent="0" algn="r">
              <a:buNone/>
            </a:pPr>
            <a:endParaRPr lang="ru-RU" sz="2700" dirty="0"/>
          </a:p>
          <a:p>
            <a:pPr marL="0" indent="0" algn="r">
              <a:buNone/>
            </a:pPr>
            <a:r>
              <a:rPr lang="ru-RU" sz="2700" dirty="0"/>
              <a:t>.	</a:t>
            </a:r>
            <a:r>
              <a:rPr lang="ru-RU" sz="2700" dirty="0" smtClean="0"/>
              <a:t> (</a:t>
            </a:r>
            <a:r>
              <a:rPr lang="ru-RU" sz="2700" dirty="0"/>
              <a:t>6.2)</a:t>
            </a:r>
          </a:p>
          <a:p>
            <a:r>
              <a:rPr lang="ru-RU" sz="2700" dirty="0"/>
              <a:t>где </a:t>
            </a:r>
            <a:r>
              <a:rPr lang="en-US" sz="2700" dirty="0" smtClean="0"/>
              <a:t>              </a:t>
            </a:r>
            <a:r>
              <a:rPr lang="ru-RU" sz="2700" dirty="0" smtClean="0"/>
              <a:t> </a:t>
            </a:r>
            <a:r>
              <a:rPr lang="ru-RU" sz="2700" dirty="0"/>
              <a:t>– геометрические размеры резонатора; </a:t>
            </a:r>
            <a:endParaRPr lang="en-US" sz="2700" dirty="0" smtClean="0"/>
          </a:p>
          <a:p>
            <a:r>
              <a:rPr lang="en-US" sz="2700" dirty="0"/>
              <a:t> </a:t>
            </a:r>
            <a:r>
              <a:rPr lang="en-US" sz="2700" dirty="0" smtClean="0"/>
              <a:t>       </a:t>
            </a:r>
            <a:r>
              <a:rPr lang="ru-RU" sz="2700" dirty="0" smtClean="0"/>
              <a:t> </a:t>
            </a:r>
            <a:r>
              <a:rPr lang="ru-RU" sz="2700" dirty="0"/>
              <a:t>– индексы, </a:t>
            </a:r>
            <a:r>
              <a:rPr lang="en-US" sz="2700" dirty="0"/>
              <a:t>c</a:t>
            </a:r>
            <a:r>
              <a:rPr lang="ru-RU" sz="2700" dirty="0" err="1"/>
              <a:t>оответствующие</a:t>
            </a:r>
            <a:r>
              <a:rPr lang="ru-RU" sz="2700" dirty="0"/>
              <a:t> типу колебания </a:t>
            </a:r>
            <a:r>
              <a:rPr lang="ru-RU" sz="2700" dirty="0" smtClean="0"/>
              <a:t>(</a:t>
            </a:r>
            <a:r>
              <a:rPr lang="en-US" sz="2700" dirty="0" smtClean="0"/>
              <a:t> </a:t>
            </a:r>
          </a:p>
          <a:p>
            <a:r>
              <a:rPr lang="ru-RU" sz="2700" dirty="0" smtClean="0"/>
              <a:t> или</a:t>
            </a:r>
            <a:r>
              <a:rPr lang="en-US" sz="2700" dirty="0" smtClean="0"/>
              <a:t>           </a:t>
            </a:r>
            <a:r>
              <a:rPr lang="ru-RU" sz="2700" dirty="0" smtClean="0"/>
              <a:t>);  </a:t>
            </a:r>
            <a:endParaRPr lang="en-US" sz="2700" dirty="0" smtClean="0"/>
          </a:p>
          <a:p>
            <a:r>
              <a:rPr lang="en-US" sz="2700" dirty="0" smtClean="0"/>
              <a:t>             </a:t>
            </a:r>
            <a:r>
              <a:rPr lang="ru-RU" sz="2700" dirty="0" smtClean="0"/>
              <a:t>– </a:t>
            </a:r>
            <a:r>
              <a:rPr lang="ru-RU" sz="2700" dirty="0"/>
              <a:t>абсолютная диэлектрическая и магнитная проницаемости вещества, заполняющего резонатор.</a:t>
            </a:r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1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585053"/>
              </p:ext>
            </p:extLst>
          </p:nvPr>
        </p:nvGraphicFramePr>
        <p:xfrm>
          <a:off x="1331640" y="1124744"/>
          <a:ext cx="707132" cy="449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" name="Формула" r:id="rId3" imgW="419100" imgH="266700" progId="Equation.3">
                  <p:embed/>
                </p:oleObj>
              </mc:Choice>
              <mc:Fallback>
                <p:oleObj name="Формула" r:id="rId3" imgW="419100" imgH="266700" progId="Equation.3">
                  <p:embed/>
                  <p:pic>
                    <p:nvPicPr>
                      <p:cNvPr id="0" name="Object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124744"/>
                        <a:ext cx="707132" cy="4499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74279"/>
              </p:ext>
            </p:extLst>
          </p:nvPr>
        </p:nvGraphicFramePr>
        <p:xfrm>
          <a:off x="2267744" y="1124744"/>
          <a:ext cx="678557" cy="463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Формула" r:id="rId5" imgW="393871" imgH="266816" progId="Equation.3">
                  <p:embed/>
                </p:oleObj>
              </mc:Choice>
              <mc:Fallback>
                <p:oleObj name="Формула" r:id="rId5" imgW="393871" imgH="266816" progId="Equation.3">
                  <p:embed/>
                  <p:pic>
                    <p:nvPicPr>
                      <p:cNvPr id="0" name="Object 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124744"/>
                        <a:ext cx="678557" cy="4634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1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031719"/>
              </p:ext>
            </p:extLst>
          </p:nvPr>
        </p:nvGraphicFramePr>
        <p:xfrm>
          <a:off x="2987824" y="1556792"/>
          <a:ext cx="3510136" cy="819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1" name="Формула" r:id="rId7" imgW="2286000" imgH="533400" progId="Equation.3">
                  <p:embed/>
                </p:oleObj>
              </mc:Choice>
              <mc:Fallback>
                <p:oleObj name="Формула" r:id="rId7" imgW="2286000" imgH="533400" progId="Equation.3">
                  <p:embed/>
                  <p:pic>
                    <p:nvPicPr>
                      <p:cNvPr id="0" name="Object 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556792"/>
                        <a:ext cx="3510136" cy="819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1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7" name="Объект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54592"/>
              </p:ext>
            </p:extLst>
          </p:nvPr>
        </p:nvGraphicFramePr>
        <p:xfrm>
          <a:off x="2915816" y="2564904"/>
          <a:ext cx="3121521" cy="1119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2" name="Формула" r:id="rId9" imgW="2260600" imgH="812800" progId="Equation.3">
                  <p:embed/>
                </p:oleObj>
              </mc:Choice>
              <mc:Fallback>
                <p:oleObj name="Формула" r:id="rId9" imgW="2260600" imgH="812800" progId="Equation.3">
                  <p:embed/>
                  <p:pic>
                    <p:nvPicPr>
                      <p:cNvPr id="0" name="Object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564904"/>
                        <a:ext cx="3121521" cy="11195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1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573782"/>
              </p:ext>
            </p:extLst>
          </p:nvPr>
        </p:nvGraphicFramePr>
        <p:xfrm>
          <a:off x="1331640" y="3645024"/>
          <a:ext cx="68877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" name="Формула" r:id="rId11" imgW="419100" imgH="215900" progId="Equation.3">
                  <p:embed/>
                </p:oleObj>
              </mc:Choice>
              <mc:Fallback>
                <p:oleObj name="Формула" r:id="rId11" imgW="419100" imgH="215900" progId="Equation.3">
                  <p:embed/>
                  <p:pic>
                    <p:nvPicPr>
                      <p:cNvPr id="0" name="Object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645024"/>
                        <a:ext cx="68877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732255"/>
              </p:ext>
            </p:extLst>
          </p:nvPr>
        </p:nvGraphicFramePr>
        <p:xfrm>
          <a:off x="467544" y="4149080"/>
          <a:ext cx="936104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4" name="Формула" r:id="rId13" imgW="495300" imgH="190500" progId="Equation.3">
                  <p:embed/>
                </p:oleObj>
              </mc:Choice>
              <mc:Fallback>
                <p:oleObj name="Формула" r:id="rId13" imgW="495300" imgH="190500" progId="Equation.3">
                  <p:embed/>
                  <p:pic>
                    <p:nvPicPr>
                      <p:cNvPr id="0" name="Object 1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149080"/>
                        <a:ext cx="936104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859086"/>
              </p:ext>
            </p:extLst>
          </p:nvPr>
        </p:nvGraphicFramePr>
        <p:xfrm>
          <a:off x="8244408" y="4221088"/>
          <a:ext cx="707132" cy="449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" name="Формула" r:id="rId15" imgW="419100" imgH="266700" progId="Equation.3">
                  <p:embed/>
                </p:oleObj>
              </mc:Choice>
              <mc:Fallback>
                <p:oleObj name="Формула" r:id="rId15" imgW="419100" imgH="266700" progId="Equation.3">
                  <p:embed/>
                  <p:pic>
                    <p:nvPicPr>
                      <p:cNvPr id="0" name="Object 1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4408" y="4221088"/>
                        <a:ext cx="707132" cy="4499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336193"/>
              </p:ext>
            </p:extLst>
          </p:nvPr>
        </p:nvGraphicFramePr>
        <p:xfrm>
          <a:off x="1331640" y="4653136"/>
          <a:ext cx="606549" cy="414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6" name="Формула" r:id="rId16" imgW="393871" imgH="266816" progId="Equation.3">
                  <p:embed/>
                </p:oleObj>
              </mc:Choice>
              <mc:Fallback>
                <p:oleObj name="Формула" r:id="rId16" imgW="393871" imgH="266816" progId="Equation.3">
                  <p:embed/>
                  <p:pic>
                    <p:nvPicPr>
                      <p:cNvPr id="0" name="Object 1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653136"/>
                        <a:ext cx="606549" cy="4142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Rectangle 1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7" name="Объект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87419"/>
              </p:ext>
            </p:extLst>
          </p:nvPr>
        </p:nvGraphicFramePr>
        <p:xfrm>
          <a:off x="755576" y="5157192"/>
          <a:ext cx="753886" cy="401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7" name="Формула" r:id="rId17" imgW="444500" imgH="241300" progId="Equation.3">
                  <p:embed/>
                </p:oleObj>
              </mc:Choice>
              <mc:Fallback>
                <p:oleObj name="Формула" r:id="rId17" imgW="444500" imgH="241300" progId="Equation.3">
                  <p:embed/>
                  <p:pic>
                    <p:nvPicPr>
                      <p:cNvPr id="0" name="Object 1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157192"/>
                        <a:ext cx="753886" cy="4010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224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pPr algn="just"/>
            <a:r>
              <a:rPr lang="ru-RU" sz="2700" dirty="0"/>
              <a:t>2. Резонансная частота колебаний в цилиндрическом резонаторе типа  </a:t>
            </a:r>
          </a:p>
          <a:p>
            <a:pPr marL="0" indent="0" algn="r">
              <a:buNone/>
            </a:pPr>
            <a:r>
              <a:rPr lang="ru-RU" sz="2700" dirty="0" smtClean="0"/>
              <a:t>, (</a:t>
            </a:r>
            <a:r>
              <a:rPr lang="ru-RU" sz="2700" dirty="0"/>
              <a:t>6.3)</a:t>
            </a:r>
          </a:p>
          <a:p>
            <a:pPr algn="just"/>
            <a:endParaRPr lang="en-US" sz="2700" dirty="0" smtClean="0"/>
          </a:p>
          <a:p>
            <a:pPr algn="just"/>
            <a:r>
              <a:rPr lang="ru-RU" sz="2700" dirty="0" smtClean="0"/>
              <a:t>типа </a:t>
            </a:r>
            <a:endParaRPr lang="ru-RU" sz="2700" dirty="0"/>
          </a:p>
          <a:p>
            <a:pPr marL="0" indent="0" algn="r">
              <a:buNone/>
            </a:pPr>
            <a:r>
              <a:rPr lang="ru-RU" sz="2700" dirty="0" smtClean="0"/>
              <a:t>, (</a:t>
            </a:r>
            <a:r>
              <a:rPr lang="ru-RU" sz="2700" dirty="0"/>
              <a:t>6.4)</a:t>
            </a:r>
          </a:p>
          <a:p>
            <a:pPr algn="just"/>
            <a:r>
              <a:rPr lang="ru-RU" sz="2700" dirty="0"/>
              <a:t>где а и  – радиус и длина объемного резонатора;  </a:t>
            </a:r>
            <a:r>
              <a:rPr lang="en-US" sz="2700" dirty="0" smtClean="0"/>
              <a:t>   </a:t>
            </a:r>
            <a:r>
              <a:rPr lang="ru-RU" sz="2700" dirty="0" smtClean="0"/>
              <a:t>– </a:t>
            </a:r>
            <a:r>
              <a:rPr lang="en-US" sz="2700" dirty="0"/>
              <a:t>n</a:t>
            </a:r>
            <a:r>
              <a:rPr lang="ru-RU" sz="2700" dirty="0"/>
              <a:t>-й корень </a:t>
            </a:r>
            <a:r>
              <a:rPr lang="en-US" sz="2700" dirty="0"/>
              <a:t>m</a:t>
            </a:r>
            <a:r>
              <a:rPr lang="ru-RU" sz="2700" dirty="0"/>
              <a:t>-го порядка, при котором функции Бесселя </a:t>
            </a:r>
            <a:r>
              <a:rPr lang="en-US" sz="2700" dirty="0"/>
              <a:t>m</a:t>
            </a:r>
            <a:r>
              <a:rPr lang="ru-RU" sz="2700" dirty="0"/>
              <a:t>-го порядка  </a:t>
            </a:r>
            <a:r>
              <a:rPr lang="en-US" sz="2700" dirty="0" smtClean="0"/>
              <a:t>                </a:t>
            </a:r>
            <a:r>
              <a:rPr lang="ru-RU" sz="2700" dirty="0" smtClean="0"/>
              <a:t>(</a:t>
            </a:r>
            <a:r>
              <a:rPr lang="ru-RU" sz="2700" dirty="0"/>
              <a:t>таблица 5.1); </a:t>
            </a:r>
            <a:r>
              <a:rPr lang="en-US" sz="2700" dirty="0" smtClean="0"/>
              <a:t>      </a:t>
            </a:r>
            <a:r>
              <a:rPr lang="ru-RU" sz="2700" dirty="0" smtClean="0"/>
              <a:t> </a:t>
            </a:r>
            <a:r>
              <a:rPr lang="ru-RU" sz="2700" dirty="0"/>
              <a:t>– </a:t>
            </a:r>
            <a:r>
              <a:rPr lang="en-US" sz="2700" dirty="0"/>
              <a:t>n</a:t>
            </a:r>
            <a:r>
              <a:rPr lang="ru-RU" sz="2700" dirty="0"/>
              <a:t>-й корень </a:t>
            </a:r>
            <a:r>
              <a:rPr lang="en-US" sz="2700" dirty="0"/>
              <a:t>m</a:t>
            </a:r>
            <a:r>
              <a:rPr lang="ru-RU" sz="2700" dirty="0"/>
              <a:t>-го порядка, при котором производная функции Бесселя первого родя </a:t>
            </a:r>
            <a:r>
              <a:rPr lang="en-US" sz="2700" dirty="0"/>
              <a:t>m</a:t>
            </a:r>
            <a:r>
              <a:rPr lang="ru-RU" sz="2700" dirty="0"/>
              <a:t>-го порядка </a:t>
            </a:r>
            <a:r>
              <a:rPr lang="en-US" sz="2700" dirty="0" smtClean="0"/>
              <a:t>            </a:t>
            </a:r>
            <a:r>
              <a:rPr lang="ru-RU" sz="2700" dirty="0" smtClean="0"/>
              <a:t> </a:t>
            </a:r>
            <a:r>
              <a:rPr lang="ru-RU" sz="2700" dirty="0"/>
              <a:t>(таблица 5.2); </a:t>
            </a:r>
            <a:r>
              <a:rPr lang="en-US" sz="2700" dirty="0"/>
              <a:t>p</a:t>
            </a:r>
            <a:r>
              <a:rPr lang="ru-RU" sz="2700" dirty="0"/>
              <a:t> – индекс, определяющий число вариаций поля вдоль объемного резонатора.</a:t>
            </a:r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521367"/>
              </p:ext>
            </p:extLst>
          </p:nvPr>
        </p:nvGraphicFramePr>
        <p:xfrm>
          <a:off x="3923928" y="908720"/>
          <a:ext cx="3769593" cy="938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1" name="Формула" r:id="rId3" imgW="2260600" imgH="558800" progId="Equation.3">
                  <p:embed/>
                </p:oleObj>
              </mc:Choice>
              <mc:Fallback>
                <p:oleObj name="Формула" r:id="rId3" imgW="2260600" imgH="558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908720"/>
                        <a:ext cx="3769593" cy="9384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9237467"/>
              </p:ext>
            </p:extLst>
          </p:nvPr>
        </p:nvGraphicFramePr>
        <p:xfrm>
          <a:off x="1331640" y="2060848"/>
          <a:ext cx="750565" cy="512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2" name="Формула" r:id="rId5" imgW="393359" imgH="266469" progId="Equation.3">
                  <p:embed/>
                </p:oleObj>
              </mc:Choice>
              <mc:Fallback>
                <p:oleObj name="Формула" r:id="rId5" imgW="393359" imgH="26646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060848"/>
                        <a:ext cx="750565" cy="5125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2146231"/>
              </p:ext>
            </p:extLst>
          </p:nvPr>
        </p:nvGraphicFramePr>
        <p:xfrm>
          <a:off x="3059832" y="692696"/>
          <a:ext cx="707132" cy="449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3" name="Формула" r:id="rId7" imgW="419100" imgH="266700" progId="Equation.3">
                  <p:embed/>
                </p:oleObj>
              </mc:Choice>
              <mc:Fallback>
                <p:oleObj name="Формула" r:id="rId7" imgW="4191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692696"/>
                        <a:ext cx="707132" cy="4499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187922"/>
              </p:ext>
            </p:extLst>
          </p:nvPr>
        </p:nvGraphicFramePr>
        <p:xfrm>
          <a:off x="3651548" y="2204864"/>
          <a:ext cx="3744416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4" name="Формула" r:id="rId9" imgW="2247900" imgH="558800" progId="Equation.3">
                  <p:embed/>
                </p:oleObj>
              </mc:Choice>
              <mc:Fallback>
                <p:oleObj name="Формула" r:id="rId9" imgW="2247900" imgH="558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548" y="2204864"/>
                        <a:ext cx="3744416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666895"/>
              </p:ext>
            </p:extLst>
          </p:nvPr>
        </p:nvGraphicFramePr>
        <p:xfrm>
          <a:off x="1547664" y="3068960"/>
          <a:ext cx="339849" cy="522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5" name="Формула" r:id="rId11" imgW="126890" imgH="190335" progId="Equation.3">
                  <p:embed/>
                </p:oleObj>
              </mc:Choice>
              <mc:Fallback>
                <p:oleObj name="Формула" r:id="rId11" imgW="126890" imgH="190335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068960"/>
                        <a:ext cx="339849" cy="5228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657747"/>
              </p:ext>
            </p:extLst>
          </p:nvPr>
        </p:nvGraphicFramePr>
        <p:xfrm>
          <a:off x="7812360" y="3068960"/>
          <a:ext cx="48779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6" name="Формула" r:id="rId13" imgW="330057" imgH="291973" progId="Equation.3">
                  <p:embed/>
                </p:oleObj>
              </mc:Choice>
              <mc:Fallback>
                <p:oleObj name="Формула" r:id="rId13" imgW="330057" imgH="291973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360" y="3068960"/>
                        <a:ext cx="487796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769446"/>
              </p:ext>
            </p:extLst>
          </p:nvPr>
        </p:nvGraphicFramePr>
        <p:xfrm>
          <a:off x="2555776" y="4005064"/>
          <a:ext cx="113226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7" name="Формула" r:id="rId15" imgW="723586" imgH="279279" progId="Equation.3">
                  <p:embed/>
                </p:oleObj>
              </mc:Choice>
              <mc:Fallback>
                <p:oleObj name="Формула" r:id="rId15" imgW="723586" imgH="27927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005064"/>
                        <a:ext cx="1132264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763566"/>
              </p:ext>
            </p:extLst>
          </p:nvPr>
        </p:nvGraphicFramePr>
        <p:xfrm>
          <a:off x="5796136" y="3861048"/>
          <a:ext cx="602357" cy="56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8" name="Формула" r:id="rId17" imgW="317225" imgH="291847" progId="Equation.3">
                  <p:embed/>
                </p:oleObj>
              </mc:Choice>
              <mc:Fallback>
                <p:oleObj name="Формула" r:id="rId17" imgW="317225" imgH="291847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861048"/>
                        <a:ext cx="602357" cy="565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338795"/>
              </p:ext>
            </p:extLst>
          </p:nvPr>
        </p:nvGraphicFramePr>
        <p:xfrm>
          <a:off x="5004048" y="4725144"/>
          <a:ext cx="125200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9" name="Формула" r:id="rId19" imgW="736600" imgH="292100" progId="Equation.3">
                  <p:embed/>
                </p:oleObj>
              </mc:Choice>
              <mc:Fallback>
                <p:oleObj name="Формула" r:id="rId19" imgW="736600" imgH="2921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725144"/>
                        <a:ext cx="125200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46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pPr algn="just"/>
            <a:r>
              <a:rPr lang="ru-RU" sz="2700" dirty="0"/>
              <a:t>3. Добротность объемных резонаторов: </a:t>
            </a:r>
          </a:p>
          <a:p>
            <a:pPr algn="just"/>
            <a:r>
              <a:rPr lang="ru-RU" sz="2700" dirty="0"/>
              <a:t>для колебаний типа  </a:t>
            </a:r>
            <a:r>
              <a:rPr lang="en-US" sz="2700" dirty="0" smtClean="0"/>
              <a:t>         </a:t>
            </a:r>
            <a:r>
              <a:rPr lang="ru-RU" sz="2700" dirty="0" smtClean="0"/>
              <a:t>в </a:t>
            </a:r>
            <a:r>
              <a:rPr lang="ru-RU" sz="2700" dirty="0"/>
              <a:t>прямоугольном резонаторе</a:t>
            </a:r>
          </a:p>
          <a:p>
            <a:pPr marL="0" indent="0" algn="r">
              <a:buNone/>
            </a:pPr>
            <a:r>
              <a:rPr lang="ru-RU" sz="2700" dirty="0" smtClean="0"/>
              <a:t>, (</a:t>
            </a:r>
            <a:r>
              <a:rPr lang="ru-RU" sz="2700" dirty="0"/>
              <a:t>6.5)</a:t>
            </a:r>
          </a:p>
          <a:p>
            <a:pPr algn="just"/>
            <a:r>
              <a:rPr lang="ru-RU" sz="2700" dirty="0"/>
              <a:t>для колебаний типа  </a:t>
            </a:r>
            <a:r>
              <a:rPr lang="en-US" sz="2700" dirty="0" smtClean="0"/>
              <a:t>          </a:t>
            </a:r>
            <a:r>
              <a:rPr lang="ru-RU" sz="2700" dirty="0" smtClean="0"/>
              <a:t>в </a:t>
            </a:r>
            <a:r>
              <a:rPr lang="ru-RU" sz="2700" dirty="0"/>
              <a:t>цилиндрическом резонаторе</a:t>
            </a:r>
          </a:p>
          <a:p>
            <a:pPr marL="0" indent="0" algn="r">
              <a:buNone/>
            </a:pPr>
            <a:r>
              <a:rPr lang="ru-RU" sz="2700" dirty="0"/>
              <a:t>,	</a:t>
            </a:r>
            <a:r>
              <a:rPr lang="ru-RU" sz="2700" dirty="0" smtClean="0"/>
              <a:t> (</a:t>
            </a:r>
            <a:r>
              <a:rPr lang="ru-RU" sz="2700" dirty="0"/>
              <a:t>6.6)</a:t>
            </a:r>
          </a:p>
          <a:p>
            <a:pPr algn="just"/>
            <a:r>
              <a:rPr lang="ru-RU" sz="2700" dirty="0"/>
              <a:t>для колебаний типа  </a:t>
            </a:r>
            <a:r>
              <a:rPr lang="en-US" sz="2700" dirty="0" smtClean="0"/>
              <a:t>       </a:t>
            </a:r>
            <a:r>
              <a:rPr lang="ru-RU" sz="2700" dirty="0" smtClean="0"/>
              <a:t>в </a:t>
            </a:r>
            <a:r>
              <a:rPr lang="ru-RU" sz="2700" dirty="0"/>
              <a:t>цилиндрическом резонаторе</a:t>
            </a:r>
          </a:p>
          <a:p>
            <a:pPr marL="0" indent="0" algn="r">
              <a:buNone/>
            </a:pPr>
            <a:r>
              <a:rPr lang="ru-RU" sz="2700" dirty="0"/>
              <a:t>,	</a:t>
            </a:r>
            <a:r>
              <a:rPr lang="ru-RU" sz="2700" dirty="0" smtClean="0"/>
              <a:t> (</a:t>
            </a:r>
            <a:r>
              <a:rPr lang="ru-RU" sz="2700" dirty="0"/>
              <a:t>6.7)</a:t>
            </a:r>
          </a:p>
          <a:p>
            <a:pPr algn="just"/>
            <a:r>
              <a:rPr lang="ru-RU" sz="2700" dirty="0"/>
              <a:t>для колебаний типа  </a:t>
            </a:r>
            <a:r>
              <a:rPr lang="en-US" sz="2700" dirty="0" smtClean="0"/>
              <a:t>      </a:t>
            </a:r>
            <a:r>
              <a:rPr lang="ru-RU" sz="2700" dirty="0" smtClean="0"/>
              <a:t>в </a:t>
            </a:r>
            <a:r>
              <a:rPr lang="ru-RU" sz="2700" dirty="0"/>
              <a:t>цилиндрическом резонаторе</a:t>
            </a:r>
          </a:p>
          <a:p>
            <a:pPr marL="0" indent="0" algn="r">
              <a:buNone/>
            </a:pPr>
            <a:r>
              <a:rPr lang="ru-RU" sz="2700" dirty="0" smtClean="0"/>
              <a:t>. (</a:t>
            </a:r>
            <a:r>
              <a:rPr lang="ru-RU" sz="2700" dirty="0"/>
              <a:t>6.8)</a:t>
            </a:r>
          </a:p>
          <a:p>
            <a:pPr algn="just"/>
            <a:endParaRPr lang="en-US" sz="2700" dirty="0" smtClean="0"/>
          </a:p>
          <a:p>
            <a:pPr algn="just"/>
            <a:r>
              <a:rPr lang="ru-RU" sz="2700" dirty="0" smtClean="0"/>
              <a:t>Инженерная </a:t>
            </a:r>
            <a:r>
              <a:rPr lang="ru-RU" sz="2700" dirty="0"/>
              <a:t>формула определения добротности</a:t>
            </a:r>
          </a:p>
          <a:p>
            <a:pPr marL="0" indent="0" algn="r">
              <a:buNone/>
            </a:pPr>
            <a:r>
              <a:rPr lang="ru-RU" sz="2700" dirty="0"/>
              <a:t>.	</a:t>
            </a:r>
            <a:r>
              <a:rPr lang="ru-RU" sz="2700" dirty="0" smtClean="0"/>
              <a:t> (</a:t>
            </a:r>
            <a:r>
              <a:rPr lang="ru-RU" sz="2700" dirty="0"/>
              <a:t>6.9)</a:t>
            </a:r>
          </a:p>
          <a:p>
            <a:pPr algn="just"/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469786"/>
              </p:ext>
            </p:extLst>
          </p:nvPr>
        </p:nvGraphicFramePr>
        <p:xfrm>
          <a:off x="3779912" y="764704"/>
          <a:ext cx="568449" cy="38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89" name="Формула" r:id="rId3" imgW="355446" imgH="241195" progId="Equation.3">
                  <p:embed/>
                </p:oleObj>
              </mc:Choice>
              <mc:Fallback>
                <p:oleObj name="Формула" r:id="rId3" imgW="355446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764704"/>
                        <a:ext cx="568449" cy="384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512056"/>
              </p:ext>
            </p:extLst>
          </p:nvPr>
        </p:nvGraphicFramePr>
        <p:xfrm>
          <a:off x="2915816" y="1124744"/>
          <a:ext cx="3364979" cy="738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0" name="Формула" r:id="rId5" imgW="2425700" imgH="533400" progId="Equation.3">
                  <p:embed/>
                </p:oleObj>
              </mc:Choice>
              <mc:Fallback>
                <p:oleObj name="Формула" r:id="rId5" imgW="2425700" imgH="533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124744"/>
                        <a:ext cx="3364979" cy="7389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989388"/>
              </p:ext>
            </p:extLst>
          </p:nvPr>
        </p:nvGraphicFramePr>
        <p:xfrm>
          <a:off x="3851920" y="1844824"/>
          <a:ext cx="568449" cy="38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1" name="Формула" r:id="rId7" imgW="355446" imgH="241195" progId="Equation.3">
                  <p:embed/>
                </p:oleObj>
              </mc:Choice>
              <mc:Fallback>
                <p:oleObj name="Формула" r:id="rId7" imgW="355446" imgH="24119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844824"/>
                        <a:ext cx="568449" cy="384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081422"/>
              </p:ext>
            </p:extLst>
          </p:nvPr>
        </p:nvGraphicFramePr>
        <p:xfrm>
          <a:off x="3995936" y="2276872"/>
          <a:ext cx="1719064" cy="787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2" name="Формула" r:id="rId9" imgW="1143000" imgH="520700" progId="Equation.3">
                  <p:embed/>
                </p:oleObj>
              </mc:Choice>
              <mc:Fallback>
                <p:oleObj name="Формула" r:id="rId9" imgW="1143000" imgH="520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2276872"/>
                        <a:ext cx="1719064" cy="787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015955"/>
              </p:ext>
            </p:extLst>
          </p:nvPr>
        </p:nvGraphicFramePr>
        <p:xfrm>
          <a:off x="3635896" y="3212976"/>
          <a:ext cx="558924" cy="388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3" name="Формула" r:id="rId11" imgW="342751" imgH="241195" progId="Equation.3">
                  <p:embed/>
                </p:oleObj>
              </mc:Choice>
              <mc:Fallback>
                <p:oleObj name="Формула" r:id="rId11" imgW="342751" imgH="241195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212976"/>
                        <a:ext cx="558924" cy="388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620408"/>
              </p:ext>
            </p:extLst>
          </p:nvPr>
        </p:nvGraphicFramePr>
        <p:xfrm>
          <a:off x="4067944" y="3501008"/>
          <a:ext cx="1948805" cy="830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4" name="Формула" r:id="rId13" imgW="1231366" imgH="520474" progId="Equation.3">
                  <p:embed/>
                </p:oleObj>
              </mc:Choice>
              <mc:Fallback>
                <p:oleObj name="Формула" r:id="rId13" imgW="1231366" imgH="520474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501008"/>
                        <a:ext cx="1948805" cy="8308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504352"/>
              </p:ext>
            </p:extLst>
          </p:nvPr>
        </p:nvGraphicFramePr>
        <p:xfrm>
          <a:off x="3563888" y="4149080"/>
          <a:ext cx="659507" cy="422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5" name="Формула" r:id="rId15" imgW="368300" imgH="241300" progId="Equation.3">
                  <p:embed/>
                </p:oleObj>
              </mc:Choice>
              <mc:Fallback>
                <p:oleObj name="Формула" r:id="rId15" imgW="368300" imgH="2413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149080"/>
                        <a:ext cx="659507" cy="4227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898145"/>
              </p:ext>
            </p:extLst>
          </p:nvPr>
        </p:nvGraphicFramePr>
        <p:xfrm>
          <a:off x="3059832" y="4437112"/>
          <a:ext cx="2838053" cy="1330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6" name="Формула" r:id="rId17" imgW="1689100" imgH="787400" progId="Equation.3">
                  <p:embed/>
                </p:oleObj>
              </mc:Choice>
              <mc:Fallback>
                <p:oleObj name="Формула" r:id="rId17" imgW="1689100" imgH="787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437112"/>
                        <a:ext cx="2838053" cy="13308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468965"/>
              </p:ext>
            </p:extLst>
          </p:nvPr>
        </p:nvGraphicFramePr>
        <p:xfrm>
          <a:off x="4499992" y="5949280"/>
          <a:ext cx="1017265" cy="766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7" name="Формула" r:id="rId19" imgW="660113" imgH="495085" progId="Equation.3">
                  <p:embed/>
                </p:oleObj>
              </mc:Choice>
              <mc:Fallback>
                <p:oleObj name="Формула" r:id="rId19" imgW="660113" imgH="495085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5949280"/>
                        <a:ext cx="1017265" cy="7666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400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r>
              <a:rPr lang="ru-RU" sz="2800" dirty="0"/>
              <a:t>4. Добротность объемного резонатора, заполненного диэлектриком с потерями</a:t>
            </a:r>
          </a:p>
          <a:p>
            <a:pPr marL="0" indent="0" algn="r">
              <a:buNone/>
            </a:pPr>
            <a:r>
              <a:rPr lang="ru-RU" sz="2800" dirty="0"/>
              <a:t>,	</a:t>
            </a:r>
            <a:r>
              <a:rPr lang="ru-RU" sz="2800" dirty="0" smtClean="0"/>
              <a:t> (</a:t>
            </a:r>
            <a:r>
              <a:rPr lang="ru-RU" sz="2800" dirty="0"/>
              <a:t>6.10</a:t>
            </a:r>
            <a:r>
              <a:rPr lang="ru-RU" sz="2800" dirty="0" smtClean="0"/>
              <a:t>)</a:t>
            </a:r>
            <a:r>
              <a:rPr lang="en-US" sz="2800" dirty="0" smtClean="0"/>
              <a:t> </a:t>
            </a:r>
          </a:p>
          <a:p>
            <a:pPr marL="0" indent="0" algn="r">
              <a:buNone/>
            </a:pPr>
            <a:endParaRPr lang="ru-RU" sz="2800" dirty="0"/>
          </a:p>
          <a:p>
            <a:r>
              <a:rPr lang="ru-RU" sz="2800" dirty="0"/>
              <a:t>где  </a:t>
            </a:r>
            <a:r>
              <a:rPr lang="en-US" sz="2800" dirty="0" smtClean="0"/>
              <a:t>Q</a:t>
            </a:r>
            <a:r>
              <a:rPr lang="ru-RU" sz="2800" dirty="0" smtClean="0"/>
              <a:t>- </a:t>
            </a:r>
            <a:r>
              <a:rPr lang="ru-RU" sz="2800" dirty="0"/>
              <a:t>добротность резонатора, обладающего лишь потерями металлических стенок.</a:t>
            </a:r>
          </a:p>
          <a:p>
            <a:r>
              <a:rPr lang="ru-RU" sz="2800" dirty="0"/>
              <a:t>	5. Полоса пропускания объемного </a:t>
            </a:r>
            <a:r>
              <a:rPr lang="ru-RU" sz="2800" dirty="0" smtClean="0"/>
              <a:t>резонатора</a:t>
            </a:r>
            <a:endParaRPr lang="en-US" sz="2800" dirty="0" smtClean="0"/>
          </a:p>
          <a:p>
            <a:endParaRPr lang="ru-RU" sz="2800" dirty="0"/>
          </a:p>
          <a:p>
            <a:pPr marL="0" indent="0" algn="r">
              <a:buNone/>
            </a:pPr>
            <a:r>
              <a:rPr lang="ru-RU" sz="2800" dirty="0"/>
              <a:t>.	</a:t>
            </a:r>
            <a:r>
              <a:rPr lang="ru-RU" sz="2800" dirty="0" smtClean="0"/>
              <a:t>  </a:t>
            </a:r>
            <a:r>
              <a:rPr lang="ru-RU" sz="2800" dirty="0"/>
              <a:t>(6.11)</a:t>
            </a:r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455310"/>
              </p:ext>
            </p:extLst>
          </p:nvPr>
        </p:nvGraphicFramePr>
        <p:xfrm>
          <a:off x="4788024" y="1196752"/>
          <a:ext cx="182789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5" name="Формула" r:id="rId3" imgW="1143000" imgH="495300" progId="Equation.3">
                  <p:embed/>
                </p:oleObj>
              </mc:Choice>
              <mc:Fallback>
                <p:oleObj name="Формула" r:id="rId3" imgW="1143000" imgH="495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1196752"/>
                        <a:ext cx="1827895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110823"/>
              </p:ext>
            </p:extLst>
          </p:nvPr>
        </p:nvGraphicFramePr>
        <p:xfrm>
          <a:off x="4355976" y="3861048"/>
          <a:ext cx="1036315" cy="758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6" name="Формула" r:id="rId5" imgW="672808" imgH="495085" progId="Equation.3">
                  <p:embed/>
                </p:oleObj>
              </mc:Choice>
              <mc:Fallback>
                <p:oleObj name="Формула" r:id="rId5" imgW="672808" imgH="49508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3861048"/>
                        <a:ext cx="1036315" cy="7589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359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700" b="1" i="1" dirty="0"/>
              <a:t>Примеры решения типовых </a:t>
            </a:r>
            <a:r>
              <a:rPr lang="ru-RU" sz="2700" b="1" i="1" dirty="0" smtClean="0"/>
              <a:t>задач</a:t>
            </a:r>
            <a:endParaRPr lang="ru-RU" sz="2700" dirty="0"/>
          </a:p>
          <a:p>
            <a:pPr algn="just"/>
            <a:r>
              <a:rPr lang="ru-RU" sz="2700" dirty="0"/>
              <a:t>1. Прямоугольный объемный резонатор преселектора приемного устройства имеет размеры, </a:t>
            </a:r>
            <a:r>
              <a:rPr lang="ru-RU" sz="2700" dirty="0" smtClean="0"/>
              <a:t>равные а=15  </a:t>
            </a:r>
            <a:r>
              <a:rPr lang="ru-RU" sz="2700" dirty="0"/>
              <a:t>мм,  </a:t>
            </a:r>
            <a:r>
              <a:rPr lang="en-US" sz="2700" dirty="0" smtClean="0"/>
              <a:t>b=20</a:t>
            </a:r>
            <a:r>
              <a:rPr lang="ru-RU" sz="2700" dirty="0" smtClean="0"/>
              <a:t>мм</a:t>
            </a:r>
            <a:r>
              <a:rPr lang="ru-RU" sz="2700" dirty="0"/>
              <a:t>, </a:t>
            </a:r>
            <a:r>
              <a:rPr lang="en-US" sz="2700" i="1" dirty="0" smtClean="0"/>
              <a:t>l=35</a:t>
            </a:r>
            <a:r>
              <a:rPr lang="ru-RU" sz="2700" dirty="0" smtClean="0"/>
              <a:t> </a:t>
            </a:r>
            <a:r>
              <a:rPr lang="ru-RU" sz="2700" dirty="0"/>
              <a:t>мм. Определить резонансную длину волны двух низших типов колебаний. Как они обозначаются? </a:t>
            </a:r>
          </a:p>
          <a:p>
            <a:pPr algn="just"/>
            <a:r>
              <a:rPr lang="ru-RU" sz="2700" dirty="0"/>
              <a:t>	</a:t>
            </a:r>
            <a:r>
              <a:rPr lang="ru-RU" sz="2700" u="sng" dirty="0"/>
              <a:t>Решение</a:t>
            </a:r>
            <a:endParaRPr lang="ru-RU" sz="2700" dirty="0"/>
          </a:p>
          <a:p>
            <a:pPr algn="just"/>
            <a:r>
              <a:rPr lang="ru-RU" sz="2700" dirty="0"/>
              <a:t>	В прямоугольном резонаторе низшими могут быть колебания типов </a:t>
            </a:r>
            <a:r>
              <a:rPr lang="en-US" sz="2700" dirty="0" smtClean="0"/>
              <a:t>H</a:t>
            </a:r>
            <a:r>
              <a:rPr lang="en-US" sz="2700" baseline="-25000" dirty="0" smtClean="0"/>
              <a:t>101</a:t>
            </a:r>
            <a:r>
              <a:rPr lang="ru-RU" sz="2700" dirty="0" smtClean="0"/>
              <a:t>,</a:t>
            </a:r>
            <a:r>
              <a:rPr lang="en-US" sz="2700" dirty="0" smtClean="0"/>
              <a:t>H</a:t>
            </a:r>
            <a:r>
              <a:rPr lang="en-US" sz="2700" baseline="-25000" dirty="0" smtClean="0"/>
              <a:t>011</a:t>
            </a:r>
            <a:r>
              <a:rPr lang="ru-RU" sz="2700" dirty="0" smtClean="0"/>
              <a:t>  и</a:t>
            </a:r>
            <a:r>
              <a:rPr lang="en-US" sz="2700" dirty="0" smtClean="0"/>
              <a:t> E</a:t>
            </a:r>
            <a:r>
              <a:rPr lang="en-US" sz="2700" baseline="-25000" dirty="0" smtClean="0"/>
              <a:t>110</a:t>
            </a:r>
            <a:r>
              <a:rPr lang="ru-RU" sz="2700" dirty="0" smtClean="0"/>
              <a:t> </a:t>
            </a:r>
            <a:r>
              <a:rPr lang="ru-RU" sz="2700" dirty="0"/>
              <a:t>, у которых один из индексов равен нулю, а два других - единице. Определим резонансную длину волны этих колебаний по соотношению (6.2).</a:t>
            </a:r>
          </a:p>
          <a:p>
            <a:pPr algn="just"/>
            <a:r>
              <a:rPr lang="ru-RU" sz="2700" dirty="0"/>
              <a:t>	Подставляя численные данные, найдем резонансные длины волн для указанных типов колебаний:</a:t>
            </a:r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6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pPr marL="0" indent="0" algn="r">
              <a:buNone/>
            </a:pPr>
            <a:r>
              <a:rPr lang="en-US" sz="2800" dirty="0" smtClean="0"/>
              <a:t>                                 </a:t>
            </a:r>
            <a:r>
              <a:rPr lang="ru-RU" sz="2800" dirty="0" smtClean="0"/>
              <a:t>=</a:t>
            </a:r>
            <a:r>
              <a:rPr lang="en-US" sz="2800" dirty="0" smtClean="0"/>
              <a:t>                         =2,76                 </a:t>
            </a:r>
            <a:r>
              <a:rPr lang="ru-RU" sz="2800" dirty="0" smtClean="0"/>
              <a:t>  </a:t>
            </a:r>
            <a:r>
              <a:rPr lang="ru-RU" sz="2800" dirty="0"/>
              <a:t>см</a:t>
            </a:r>
            <a:r>
              <a:rPr lang="ru-RU" sz="2800" dirty="0" smtClean="0"/>
              <a:t>,</a:t>
            </a:r>
            <a:endParaRPr lang="en-US" sz="2800" dirty="0" smtClean="0"/>
          </a:p>
          <a:p>
            <a:pPr algn="r"/>
            <a:endParaRPr lang="ru-RU" sz="2800" dirty="0"/>
          </a:p>
          <a:p>
            <a:pPr marL="0" indent="0" algn="r">
              <a:buNone/>
            </a:pPr>
            <a:r>
              <a:rPr lang="ru-RU" sz="2800" dirty="0" smtClean="0"/>
              <a:t>=</a:t>
            </a:r>
            <a:r>
              <a:rPr lang="en-US" sz="2800" dirty="0" smtClean="0"/>
              <a:t>                                   =3,47           </a:t>
            </a:r>
            <a:r>
              <a:rPr lang="ru-RU" sz="2800" dirty="0" smtClean="0"/>
              <a:t>  </a:t>
            </a:r>
            <a:r>
              <a:rPr lang="ru-RU" sz="2800" dirty="0"/>
              <a:t>см</a:t>
            </a:r>
            <a:r>
              <a:rPr lang="ru-RU" sz="2800" dirty="0" smtClean="0"/>
              <a:t>,</a:t>
            </a:r>
            <a:endParaRPr lang="en-US" sz="2800" dirty="0" smtClean="0"/>
          </a:p>
          <a:p>
            <a:pPr algn="r"/>
            <a:endParaRPr lang="ru-RU" sz="2800" dirty="0"/>
          </a:p>
          <a:p>
            <a:pPr marL="0" indent="0" algn="r">
              <a:buNone/>
            </a:pPr>
            <a:endParaRPr lang="en-US" sz="2800" dirty="0" smtClean="0"/>
          </a:p>
          <a:p>
            <a:pPr marL="0" indent="0" algn="r">
              <a:buNone/>
            </a:pPr>
            <a:r>
              <a:rPr lang="ru-RU" sz="2800" dirty="0" smtClean="0"/>
              <a:t>= </a:t>
            </a:r>
            <a:r>
              <a:rPr lang="en-US" sz="2800" dirty="0" smtClean="0"/>
              <a:t>                                  =2,4                 </a:t>
            </a:r>
            <a:r>
              <a:rPr lang="ru-RU" sz="2800" dirty="0" smtClean="0"/>
              <a:t> </a:t>
            </a:r>
            <a:r>
              <a:rPr lang="ru-RU" sz="2800" dirty="0"/>
              <a:t>см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 marL="0" indent="0" algn="r">
              <a:buNone/>
            </a:pPr>
            <a:endParaRPr lang="ru-RU" sz="2800" dirty="0"/>
          </a:p>
          <a:p>
            <a:r>
              <a:rPr lang="ru-RU" sz="2800" dirty="0"/>
              <a:t>	Таким образом, основным является </a:t>
            </a:r>
            <a:r>
              <a:rPr lang="ru-RU" sz="2800" dirty="0" smtClean="0"/>
              <a:t>колебание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011</a:t>
            </a:r>
            <a:r>
              <a:rPr lang="ru-RU" sz="2800" dirty="0" smtClean="0"/>
              <a:t> </a:t>
            </a:r>
            <a:r>
              <a:rPr lang="ru-RU" sz="2800" dirty="0"/>
              <a:t>, у которого значе­ние  </a:t>
            </a:r>
            <a:r>
              <a:rPr lang="en-US" sz="2800" dirty="0" smtClean="0"/>
              <a:t>         </a:t>
            </a:r>
            <a:r>
              <a:rPr lang="ru-RU" sz="2800" dirty="0" smtClean="0"/>
              <a:t>наибольшее</a:t>
            </a:r>
            <a:r>
              <a:rPr lang="ru-RU" sz="2800" dirty="0"/>
              <a:t>, за ним следует колебание 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101</a:t>
            </a:r>
            <a:r>
              <a:rPr lang="ru-RU" sz="2800" dirty="0" smtClean="0"/>
              <a:t>.</a:t>
            </a:r>
            <a:endParaRPr lang="ru-RU" sz="2800" dirty="0"/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919073"/>
              </p:ext>
            </p:extLst>
          </p:nvPr>
        </p:nvGraphicFramePr>
        <p:xfrm>
          <a:off x="2915816" y="332656"/>
          <a:ext cx="927348" cy="51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7" name="Формула" r:id="rId3" imgW="495085" imgH="279279" progId="Equation.3">
                  <p:embed/>
                </p:oleObj>
              </mc:Choice>
              <mc:Fallback>
                <p:oleObj name="Формула" r:id="rId3" imgW="495085" imgH="27927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32656"/>
                        <a:ext cx="927348" cy="517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955928"/>
              </p:ext>
            </p:extLst>
          </p:nvPr>
        </p:nvGraphicFramePr>
        <p:xfrm>
          <a:off x="4067944" y="188640"/>
          <a:ext cx="18573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8" name="Формула" r:id="rId5" imgW="1854200" imgH="825500" progId="Equation.3">
                  <p:embed/>
                </p:oleObj>
              </mc:Choice>
              <mc:Fallback>
                <p:oleObj name="Формула" r:id="rId5" imgW="1854200" imgH="825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188640"/>
                        <a:ext cx="1857375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903709"/>
              </p:ext>
            </p:extLst>
          </p:nvPr>
        </p:nvGraphicFramePr>
        <p:xfrm>
          <a:off x="4008416" y="1196752"/>
          <a:ext cx="2420959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9" name="Формула" r:id="rId7" imgW="1854200" imgH="825500" progId="Equation.3">
                  <p:embed/>
                </p:oleObj>
              </mc:Choice>
              <mc:Fallback>
                <p:oleObj name="Формула" r:id="rId7" imgW="1854200" imgH="825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416" y="1196752"/>
                        <a:ext cx="2420959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875104"/>
              </p:ext>
            </p:extLst>
          </p:nvPr>
        </p:nvGraphicFramePr>
        <p:xfrm>
          <a:off x="2843808" y="1340768"/>
          <a:ext cx="720849" cy="394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0" name="Формула" r:id="rId9" imgW="508000" imgH="279400" progId="Equation.3">
                  <p:embed/>
                </p:oleObj>
              </mc:Choice>
              <mc:Fallback>
                <p:oleObj name="Формула" r:id="rId9" imgW="508000" imgH="279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340768"/>
                        <a:ext cx="720849" cy="3944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188510"/>
              </p:ext>
            </p:extLst>
          </p:nvPr>
        </p:nvGraphicFramePr>
        <p:xfrm>
          <a:off x="3779912" y="2708920"/>
          <a:ext cx="2505447" cy="1117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1" name="Формула" r:id="rId11" imgW="1854200" imgH="825500" progId="Equation.3">
                  <p:embed/>
                </p:oleObj>
              </mc:Choice>
              <mc:Fallback>
                <p:oleObj name="Формула" r:id="rId11" imgW="1854200" imgH="8255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708920"/>
                        <a:ext cx="2505447" cy="11178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062625"/>
              </p:ext>
            </p:extLst>
          </p:nvPr>
        </p:nvGraphicFramePr>
        <p:xfrm>
          <a:off x="2483768" y="2852936"/>
          <a:ext cx="855340" cy="477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2" name="Формула" r:id="rId13" imgW="495085" imgH="279279" progId="Equation.3">
                  <p:embed/>
                </p:oleObj>
              </mc:Choice>
              <mc:Fallback>
                <p:oleObj name="Формула" r:id="rId13" imgW="495085" imgH="27927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852936"/>
                        <a:ext cx="855340" cy="4770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134280"/>
              </p:ext>
            </p:extLst>
          </p:nvPr>
        </p:nvGraphicFramePr>
        <p:xfrm>
          <a:off x="3995936" y="4293096"/>
          <a:ext cx="823714" cy="459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3" name="Формула" r:id="rId15" imgW="495085" imgH="279279" progId="Equation.3">
                  <p:embed/>
                </p:oleObj>
              </mc:Choice>
              <mc:Fallback>
                <p:oleObj name="Формула" r:id="rId15" imgW="495085" imgH="27927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293096"/>
                        <a:ext cx="823714" cy="459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62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pPr algn="just"/>
            <a:r>
              <a:rPr lang="ru-RU" sz="2800" dirty="0"/>
              <a:t>2. Цилиндрический резонатор приемного тракта радиолокационной станции диаметром, равным 8 см и длиной 6 см заполнен диэлектриком с параметрами  </a:t>
            </a:r>
            <a:r>
              <a:rPr lang="en-US" sz="2800" dirty="0" smtClean="0"/>
              <a:t>     </a:t>
            </a:r>
          </a:p>
          <a:p>
            <a:pPr algn="just"/>
            <a:r>
              <a:rPr lang="en-US" sz="2800" dirty="0"/>
              <a:t> </a:t>
            </a:r>
            <a:r>
              <a:rPr lang="en-US" sz="2800" dirty="0" smtClean="0"/>
              <a:t>       </a:t>
            </a:r>
            <a:r>
              <a:rPr lang="ru-RU" sz="2800" dirty="0" smtClean="0"/>
              <a:t>и </a:t>
            </a:r>
            <a:r>
              <a:rPr lang="en-US" sz="2800" dirty="0" smtClean="0"/>
              <a:t>                    </a:t>
            </a:r>
            <a:r>
              <a:rPr lang="ru-RU" sz="2800" dirty="0" smtClean="0"/>
              <a:t>. </a:t>
            </a:r>
            <a:r>
              <a:rPr lang="ru-RU" sz="2800" dirty="0"/>
              <a:t>Материал сте­нок – медь </a:t>
            </a:r>
            <a:r>
              <a:rPr lang="ru-RU" sz="2800" dirty="0" smtClean="0"/>
              <a:t>(</a:t>
            </a:r>
            <a:r>
              <a:rPr lang="en-US" sz="2800" dirty="0" smtClean="0"/>
              <a:t>                 </a:t>
            </a:r>
            <a:r>
              <a:rPr lang="ru-RU" sz="2800" dirty="0" smtClean="0"/>
              <a:t> </a:t>
            </a:r>
            <a:r>
              <a:rPr lang="ru-RU" sz="2800" dirty="0"/>
              <a:t>). Какой тип колебаний в резонаторе является основным? Найти резонансную частоту, добротность и полосу пропускания резонатора на этом типе колебаний.</a:t>
            </a:r>
          </a:p>
          <a:p>
            <a:pPr algn="just"/>
            <a:r>
              <a:rPr lang="ru-RU" sz="2800" dirty="0"/>
              <a:t>	</a:t>
            </a:r>
            <a:r>
              <a:rPr lang="ru-RU" sz="2800" u="sng" dirty="0"/>
              <a:t>Решение</a:t>
            </a:r>
            <a:endParaRPr lang="ru-RU" sz="2800" dirty="0"/>
          </a:p>
          <a:p>
            <a:pPr algn="just"/>
            <a:r>
              <a:rPr lang="ru-RU" sz="2800" dirty="0"/>
              <a:t>	Основным колебанием типа Е в цилиндрическом резонаторе </a:t>
            </a:r>
            <a:r>
              <a:rPr lang="ru-RU" sz="2800" dirty="0" smtClean="0"/>
              <a:t>является</a:t>
            </a:r>
            <a:r>
              <a:rPr lang="en-US" sz="2800" dirty="0" smtClean="0"/>
              <a:t>E</a:t>
            </a:r>
            <a:r>
              <a:rPr lang="en-US" sz="2800" baseline="-25000" dirty="0" smtClean="0"/>
              <a:t>010</a:t>
            </a:r>
            <a:r>
              <a:rPr lang="ru-RU" sz="2800" dirty="0" smtClean="0"/>
              <a:t>  </a:t>
            </a:r>
            <a:r>
              <a:rPr lang="ru-RU" sz="2800" dirty="0"/>
              <a:t>с резонансной частотой (на основании соотношения (6.4) и таблицы 5.2)</a:t>
            </a:r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933841"/>
              </p:ext>
            </p:extLst>
          </p:nvPr>
        </p:nvGraphicFramePr>
        <p:xfrm>
          <a:off x="467544" y="1700808"/>
          <a:ext cx="829657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1" name="Формула" r:id="rId3" imgW="507780" imgH="215806" progId="Equation.3">
                  <p:embed/>
                </p:oleObj>
              </mc:Choice>
              <mc:Fallback>
                <p:oleObj name="Формула" r:id="rId3" imgW="507780" imgH="21580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700808"/>
                        <a:ext cx="829657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026319"/>
              </p:ext>
            </p:extLst>
          </p:nvPr>
        </p:nvGraphicFramePr>
        <p:xfrm>
          <a:off x="1591782" y="1628800"/>
          <a:ext cx="147492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2" name="Формула" r:id="rId5" imgW="939800" imgH="279400" progId="Equation.3">
                  <p:embed/>
                </p:oleObj>
              </mc:Choice>
              <mc:Fallback>
                <p:oleObj name="Формула" r:id="rId5" imgW="939800" imgH="279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1782" y="1628800"/>
                        <a:ext cx="147492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766877"/>
              </p:ext>
            </p:extLst>
          </p:nvPr>
        </p:nvGraphicFramePr>
        <p:xfrm>
          <a:off x="7236296" y="1628800"/>
          <a:ext cx="1787341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3" name="Формула" r:id="rId7" imgW="1320227" imgH="266584" progId="Equation.3">
                  <p:embed/>
                </p:oleObj>
              </mc:Choice>
              <mc:Fallback>
                <p:oleObj name="Формула" r:id="rId7" imgW="1320227" imgH="266584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1628800"/>
                        <a:ext cx="1787341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861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/>
          <a:lstStyle/>
          <a:p>
            <a:pPr marL="0" indent="0" algn="r">
              <a:buNone/>
            </a:pPr>
            <a:r>
              <a:rPr lang="ru-RU" sz="2800" dirty="0" smtClean="0"/>
              <a:t>.</a:t>
            </a:r>
            <a:endParaRPr lang="en-US" sz="2800" dirty="0"/>
          </a:p>
          <a:p>
            <a:pPr marL="0" indent="0" algn="r">
              <a:buNone/>
            </a:pPr>
            <a:endParaRPr lang="ru-RU" sz="2800" dirty="0"/>
          </a:p>
          <a:p>
            <a:pPr algn="just"/>
            <a:r>
              <a:rPr lang="ru-RU" sz="2800" dirty="0"/>
              <a:t>	</a:t>
            </a:r>
            <a:r>
              <a:rPr lang="ru-RU" sz="2700" dirty="0"/>
              <a:t>Основным колебанием типа Н </a:t>
            </a:r>
            <a:r>
              <a:rPr lang="ru-RU" sz="2700" dirty="0" smtClean="0"/>
              <a:t>–</a:t>
            </a:r>
            <a:r>
              <a:rPr lang="en-US" sz="2700" dirty="0" smtClean="0"/>
              <a:t>H</a:t>
            </a:r>
            <a:r>
              <a:rPr lang="en-US" sz="2700" baseline="-25000" dirty="0" smtClean="0"/>
              <a:t>111</a:t>
            </a:r>
            <a:r>
              <a:rPr lang="ru-RU" sz="2700" dirty="0" smtClean="0"/>
              <a:t>  </a:t>
            </a:r>
            <a:r>
              <a:rPr lang="ru-RU" sz="2700" dirty="0"/>
              <a:t>с резонансной частотой (на основании соотношения (6.5) и таблицы 5.1)</a:t>
            </a:r>
          </a:p>
          <a:p>
            <a:pPr marL="0" indent="0" algn="r">
              <a:buNone/>
            </a:pPr>
            <a:r>
              <a:rPr lang="ru-RU" sz="2700" dirty="0"/>
              <a:t>.</a:t>
            </a:r>
          </a:p>
          <a:p>
            <a:pPr algn="just"/>
            <a:r>
              <a:rPr lang="ru-RU" sz="2700" dirty="0"/>
              <a:t>	Нетрудно убедиться, что</a:t>
            </a:r>
          </a:p>
          <a:p>
            <a:pPr algn="just"/>
            <a:endParaRPr lang="en-US" sz="2700" dirty="0" smtClean="0"/>
          </a:p>
          <a:p>
            <a:pPr algn="just"/>
            <a:r>
              <a:rPr lang="ru-RU" sz="2700" dirty="0"/>
              <a:t>	Поэтому основным является колебание </a:t>
            </a:r>
            <a:r>
              <a:rPr lang="ru-RU" sz="2700" dirty="0" smtClean="0"/>
              <a:t>типа</a:t>
            </a:r>
            <a:r>
              <a:rPr lang="en-US" sz="2700" dirty="0" smtClean="0"/>
              <a:t>E</a:t>
            </a:r>
            <a:r>
              <a:rPr lang="en-US" sz="2700" baseline="-25000" dirty="0" smtClean="0"/>
              <a:t>010</a:t>
            </a:r>
            <a:r>
              <a:rPr lang="ru-RU" sz="2700" dirty="0" smtClean="0"/>
              <a:t> </a:t>
            </a:r>
            <a:r>
              <a:rPr lang="ru-RU" sz="2700" dirty="0"/>
              <a:t>, для которого</a:t>
            </a:r>
          </a:p>
          <a:p>
            <a:pPr marL="0" indent="0" algn="r">
              <a:buNone/>
            </a:pPr>
            <a:endParaRPr lang="en-US" sz="2700" dirty="0"/>
          </a:p>
          <a:p>
            <a:pPr marL="0" indent="0" algn="r">
              <a:buNone/>
            </a:pPr>
            <a:r>
              <a:rPr lang="ru-RU" sz="2700" dirty="0" smtClean="0"/>
              <a:t>рад/с</a:t>
            </a:r>
            <a:r>
              <a:rPr lang="ru-RU" sz="2700" dirty="0"/>
              <a:t>,</a:t>
            </a:r>
          </a:p>
          <a:p>
            <a:endParaRPr lang="ru-RU" sz="2700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443275"/>
              </p:ext>
            </p:extLst>
          </p:nvPr>
        </p:nvGraphicFramePr>
        <p:xfrm>
          <a:off x="3419872" y="260648"/>
          <a:ext cx="2638797" cy="795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8" name="Формула" r:id="rId3" imgW="1993900" imgH="596900" progId="Equation.3">
                  <p:embed/>
                </p:oleObj>
              </mc:Choice>
              <mc:Fallback>
                <p:oleObj name="Формула" r:id="rId3" imgW="1993900" imgH="596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260648"/>
                        <a:ext cx="2638797" cy="7954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012317"/>
              </p:ext>
            </p:extLst>
          </p:nvPr>
        </p:nvGraphicFramePr>
        <p:xfrm>
          <a:off x="3563888" y="2348880"/>
          <a:ext cx="3023989" cy="741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9" name="Формула" r:id="rId5" imgW="2451100" imgH="596900" progId="Equation.3">
                  <p:embed/>
                </p:oleObj>
              </mc:Choice>
              <mc:Fallback>
                <p:oleObj name="Формула" r:id="rId5" imgW="2451100" imgH="596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348880"/>
                        <a:ext cx="3023989" cy="7412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703168"/>
              </p:ext>
            </p:extLst>
          </p:nvPr>
        </p:nvGraphicFramePr>
        <p:xfrm>
          <a:off x="5292080" y="3140968"/>
          <a:ext cx="2690825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0" name="Формула" r:id="rId7" imgW="2032000" imgH="546100" progId="Equation.3">
                  <p:embed/>
                </p:oleObj>
              </mc:Choice>
              <mc:Fallback>
                <p:oleObj name="Формула" r:id="rId7" imgW="2032000" imgH="546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140968"/>
                        <a:ext cx="2690825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354663"/>
              </p:ext>
            </p:extLst>
          </p:nvPr>
        </p:nvGraphicFramePr>
        <p:xfrm>
          <a:off x="1259632" y="5301208"/>
          <a:ext cx="487597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1" name="Формула" r:id="rId9" imgW="3009900" imgH="533400" progId="Equation.3">
                  <p:embed/>
                </p:oleObj>
              </mc:Choice>
              <mc:Fallback>
                <p:oleObj name="Формула" r:id="rId9" imgW="3009900" imgH="533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301208"/>
                        <a:ext cx="4875970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379029"/>
              </p:ext>
            </p:extLst>
          </p:nvPr>
        </p:nvGraphicFramePr>
        <p:xfrm>
          <a:off x="6085130" y="5445224"/>
          <a:ext cx="112641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2" name="Формула" r:id="rId11" imgW="698197" imgH="266584" progId="Equation.3">
                  <p:embed/>
                </p:oleObj>
              </mc:Choice>
              <mc:Fallback>
                <p:oleObj name="Формула" r:id="rId11" imgW="698197" imgH="26658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5130" y="5445224"/>
                        <a:ext cx="1126411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24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303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Формула</vt:lpstr>
      <vt:lpstr>Электромагнитные поля и волны Практическое занятие №6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Электромагнитные поля и волны Практическое занятие №1</dc:title>
  <dc:creator>jiour</dc:creator>
  <cp:lastModifiedBy>crems</cp:lastModifiedBy>
  <cp:revision>31</cp:revision>
  <dcterms:created xsi:type="dcterms:W3CDTF">2014-09-15T10:04:44Z</dcterms:created>
  <dcterms:modified xsi:type="dcterms:W3CDTF">2014-11-25T12:05:40Z</dcterms:modified>
</cp:coreProperties>
</file>